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10" d="100"/>
          <a:sy n="11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28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63AFCA-519C-4B07-A93D-7EB1690568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7AAED2-B454-4218-B77B-2AE3323FCD44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6923D-7667-4D4A-9BFE-BC7FBEE91CD2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7D8193-CF73-436D-989F-780CBCF44915}" type="slidenum">
              <a:rPr lang="en-US"/>
              <a:pPr/>
              <a:t>11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2B227-E7D9-4F93-A567-446671017FE9}" type="slidenum">
              <a:rPr lang="en-US"/>
              <a:pPr/>
              <a:t>12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4D480-A8D0-4605-81AA-C1EA50ED02E1}" type="slidenum">
              <a:rPr lang="en-US"/>
              <a:pPr/>
              <a:t>13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270E39-7464-4875-8BBF-20704D65F9F4}" type="slidenum">
              <a:rPr lang="en-US"/>
              <a:pPr/>
              <a:t>14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7F8CB6-02F9-4638-91AE-926F99F21018}" type="slidenum">
              <a:rPr lang="en-US"/>
              <a:pPr/>
              <a:t>15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FFFB99-E1C0-4CEE-822A-D95E3D6F0E30}" type="slidenum">
              <a:rPr lang="en-US"/>
              <a:pPr/>
              <a:t>16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59CB4-F7D9-47D5-836A-0F0722E9886F}" type="slidenum">
              <a:rPr lang="en-US"/>
              <a:pPr/>
              <a:t>17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E5F27-1FCD-4250-961F-7ED7D87A5204}" type="slidenum">
              <a:rPr lang="en-US"/>
              <a:pPr/>
              <a:t>18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768D6-A5DE-4736-9405-CA59D3743BEE}" type="slidenum">
              <a:rPr lang="en-US"/>
              <a:pPr/>
              <a:t>19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81402B-A5CB-4C42-8D40-C6CD2034D120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5148A-AB2D-409E-9939-400191974E3A}" type="slidenum">
              <a:rPr lang="en-US"/>
              <a:pPr/>
              <a:t>20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55F65-2FEC-4496-B4A7-9886496DB8F7}" type="slidenum">
              <a:rPr lang="en-US"/>
              <a:pPr/>
              <a:t>21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94ECC-9607-4796-9EE5-8A631D8C2BEA}" type="slidenum">
              <a:rPr lang="en-US"/>
              <a:pPr/>
              <a:t>22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2E17D-FD82-4839-B47A-B681560C22D1}" type="slidenum">
              <a:rPr lang="en-US"/>
              <a:pPr/>
              <a:t>23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D2D7A-A1BB-46B6-9654-FC0AA1E3BFF6}" type="slidenum">
              <a:rPr lang="en-US"/>
              <a:pPr/>
              <a:t>24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D00B0-7B7D-46E2-A8E3-A2A4D1502A15}" type="slidenum">
              <a:rPr lang="en-US"/>
              <a:pPr/>
              <a:t>25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46FCD4-C7F6-4ABD-9C50-528024744801}" type="slidenum">
              <a:rPr lang="en-US"/>
              <a:pPr/>
              <a:t>26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A01DA-18EC-4EE7-A0DD-C6C2E06421CA}" type="slidenum">
              <a:rPr lang="en-US"/>
              <a:pPr/>
              <a:t>27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95ED9-494E-4522-B352-C1157F7C0884}" type="slidenum">
              <a:rPr lang="en-US"/>
              <a:pPr/>
              <a:t>28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5D4C3-0834-439A-A876-3D6FD389FB5F}" type="slidenum">
              <a:rPr lang="en-US"/>
              <a:pPr/>
              <a:t>29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D6C0D6-B8BD-4C3E-A44C-3519B9711EBD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73ACBA-4010-488F-AEC5-6BAA879F318C}" type="slidenum">
              <a:rPr lang="en-US"/>
              <a:pPr/>
              <a:t>30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B0732-8F8B-4325-88A8-D67C3D7FBBB3}" type="slidenum">
              <a:rPr lang="en-US"/>
              <a:pPr/>
              <a:t>31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FDF7D-70AE-4E28-A158-A546E29FFF07}" type="slidenum">
              <a:rPr lang="en-US"/>
              <a:pPr/>
              <a:t>32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5100E1-B930-465A-A890-528F80C25E02}" type="slidenum">
              <a:rPr lang="en-US"/>
              <a:pPr/>
              <a:t>33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A4B390-B459-4828-AB28-F30AB04EC8B4}" type="slidenum">
              <a:rPr lang="en-US"/>
              <a:pPr/>
              <a:t>34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51BB4-411B-48FE-BE35-D8E45863B4C1}" type="slidenum">
              <a:rPr lang="en-US"/>
              <a:pPr/>
              <a:t>35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9B3EF-8052-41BE-850A-AB6509BEE2DE}" type="slidenum">
              <a:rPr lang="en-US"/>
              <a:pPr/>
              <a:t>36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23F4E-345A-4C36-839D-15E7EF499BAB}" type="slidenum">
              <a:rPr lang="en-US"/>
              <a:pPr/>
              <a:t>37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BFD15-C303-4D7F-8F75-2D51A42DD439}" type="slidenum">
              <a:rPr lang="en-US"/>
              <a:pPr/>
              <a:t>38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A9616-4A03-4031-94B3-71A9B9110CB8}" type="slidenum">
              <a:rPr lang="en-US"/>
              <a:pPr/>
              <a:t>39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AAF1D-29FF-491C-B183-EEA3525ACB43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BFC99A-00D1-4B23-A492-4B5A7085FB8D}" type="slidenum">
              <a:rPr lang="en-US"/>
              <a:pPr/>
              <a:t>40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CBA68C-7BDC-4DCE-8C07-7AFB2E384825}" type="slidenum">
              <a:rPr lang="en-US"/>
              <a:pPr/>
              <a:t>41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1F3679-C37C-4CE9-9828-4C050EAC71A0}" type="slidenum">
              <a:rPr lang="en-US"/>
              <a:pPr/>
              <a:t>42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83D935-9268-4F75-856C-16A293BD45E8}" type="slidenum">
              <a:rPr lang="en-US"/>
              <a:pPr/>
              <a:t>43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0568DE-9B9F-441C-9760-8CEBB7F7C5CF}" type="slidenum">
              <a:rPr lang="en-US"/>
              <a:pPr/>
              <a:t>44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30383-9949-4917-9DFB-067426EAC719}" type="slidenum">
              <a:rPr lang="en-US"/>
              <a:pPr/>
              <a:t>45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0EC01-D285-42E1-9191-48B0FD25A202}" type="slidenum">
              <a:rPr lang="en-US"/>
              <a:pPr/>
              <a:t>46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853CDE-37DF-4D1F-B6AE-DA79A4E374A6}" type="slidenum">
              <a:rPr lang="en-US"/>
              <a:pPr/>
              <a:t>47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A5491-6CAD-4255-8CBA-1A5880421CFB}" type="slidenum">
              <a:rPr lang="en-US"/>
              <a:pPr/>
              <a:t>48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593D7-01D3-4762-9EE9-DE1E3F172135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0C401-CF7E-407B-AAB1-5684A8C75279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E4413-E332-4DB1-9944-79478121A83B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63506-D926-4FF5-9C51-0AEC6588802E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AE729B-DE8A-4AED-9FC5-391E0221E37B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EE994-1777-465A-A1D8-64637A041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0A18E-6CA0-47B9-8F83-6A1661C15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96AF9-6034-408C-85FC-E2ACB37B68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464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009D207-B75B-4E15-AA59-B5BA23771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1D9C9-1B97-4DFC-96C7-A46F56FC9D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B9E06-6FF7-4FFD-98F0-8116D56C4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30FBB-225D-4008-9A51-3A2B8DFFB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2F99E-4E61-4F80-869C-54AC3ADB0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EC61F-A8C7-4233-AF85-CF9634130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2BAAA-3833-4B47-9A65-66929C8FB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3FC9A-D373-4465-BAE7-7DC10A765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DD2A7-F8A4-47E9-8863-E6A5441C6E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464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ACBE19-C317-4E7A-B223-9A1325F1B0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УВОД У РАЧУНАРЕ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БАЗИЧНЕ ВЕШТИНЕ У ИНФОРМАТИЦИ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01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Увод у рачунаре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Делови рачунара. Коришћење миша и тастатуре. Искључивање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рачунара</a:t>
            </a:r>
            <a:r>
              <a:rPr lang="ru-RU" sz="1400" b="1" dirty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sr-Latn-RS" sz="1000" dirty="0" smtClean="0"/>
              <a:t>8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  <a:endParaRPr lang="en-US" sz="1000" dirty="0"/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16F5-8234-4DFA-9D56-5BB977ACBDA3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Е‑пошта</a:t>
            </a:r>
            <a:endParaRPr lang="sr-Latn-CS"/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Непосредна размена порука</a:t>
            </a:r>
            <a:endParaRPr lang="sr-Latn-CS" sz="2800"/>
          </a:p>
          <a:p>
            <a:pPr lvl="1"/>
            <a:r>
              <a:rPr lang="en-GB" sz="2400"/>
              <a:t>је попут разговора са другом особом или групом људи у реалном времену</a:t>
            </a:r>
            <a:r>
              <a:rPr lang="sr-Latn-CS" sz="2400"/>
              <a:t> </a:t>
            </a:r>
          </a:p>
          <a:p>
            <a:r>
              <a:rPr lang="en-GB" sz="2800"/>
              <a:t>Слике, музика и филмови</a:t>
            </a:r>
            <a:endParaRPr lang="sr-Cyrl-CS" sz="2800"/>
          </a:p>
          <a:p>
            <a:pPr lvl="1"/>
            <a:r>
              <a:rPr lang="sr-Cyrl-CS" sz="2400"/>
              <a:t>а</a:t>
            </a:r>
            <a:r>
              <a:rPr lang="en-GB" sz="2400"/>
              <a:t>ко имате дигитални фотоапарат, снимке можете да пребаците на рачунар</a:t>
            </a:r>
            <a:r>
              <a:rPr lang="sr-Cyrl-CS" sz="2400"/>
              <a:t>, и</a:t>
            </a:r>
            <a:r>
              <a:rPr lang="en-GB" sz="2400"/>
              <a:t> да их да их делите са другима путем е‑поште</a:t>
            </a:r>
            <a:endParaRPr lang="sr-Latn-CS" sz="2400"/>
          </a:p>
          <a:p>
            <a:r>
              <a:rPr lang="en-GB" sz="2800"/>
              <a:t>Играње игара</a:t>
            </a:r>
            <a:endParaRPr lang="sr-Cyrl-CS" sz="2800"/>
          </a:p>
          <a:p>
            <a:pPr lvl="1"/>
            <a:r>
              <a:rPr lang="sr-Cyrl-CS" sz="2400"/>
              <a:t>н</a:t>
            </a:r>
            <a:r>
              <a:rPr lang="en-GB" sz="2400"/>
              <a:t>а располагању вам стоје хиљаде рачунарских игара из сваке замисливе категорије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4AA7B-185C-47B8-934C-0253789A555C}" type="slidenum">
              <a:rPr lang="en-US"/>
              <a:pPr/>
              <a:t>11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Систем стоног рачунара</a:t>
            </a:r>
            <a:endParaRPr lang="sr-Latn-CS" i="1"/>
          </a:p>
        </p:txBody>
      </p:sp>
      <p:pic>
        <p:nvPicPr>
          <p:cNvPr id="809987" name="pageContainer0_ID0EMAAC" descr="Slika sistema sto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4788" y="1406525"/>
            <a:ext cx="6269037" cy="49101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24D5-F6EA-4BBA-ABA7-BBBA46CE58F1}" type="slidenum">
              <a:rPr lang="en-US"/>
              <a:pPr/>
              <a:t>12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Системска јединица</a:t>
            </a:r>
            <a:endParaRPr lang="sr-Latn-CS"/>
          </a:p>
        </p:txBody>
      </p:sp>
      <p:pic>
        <p:nvPicPr>
          <p:cNvPr id="812035" name="pageContainer0_ID0E2BAC" descr="Slika sistemske jedinic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7787"/>
          <a:stretch>
            <a:fillRect/>
          </a:stretch>
        </p:blipFill>
        <p:spPr>
          <a:xfrm>
            <a:off x="2600325" y="1395413"/>
            <a:ext cx="4248150" cy="501808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1A1-23E0-4868-A9E6-DE6F6CAB2759}" type="slidenum">
              <a:rPr lang="en-US"/>
              <a:pPr/>
              <a:t>13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Јединица чврстог диска</a:t>
            </a:r>
            <a:endParaRPr lang="sr-Latn-CS"/>
          </a:p>
        </p:txBody>
      </p:sp>
      <p:pic>
        <p:nvPicPr>
          <p:cNvPr id="814083" name="pageContainer0_ID0EFDAC" descr="Slika čvrstog dis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4888" y="1773238"/>
            <a:ext cx="7194550" cy="42100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7086-5AE2-4C0B-BE3D-D990A5454E5D}" type="slidenum">
              <a:rPr lang="en-US"/>
              <a:pPr/>
              <a:t>14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CD или DVD</a:t>
            </a:r>
            <a:endParaRPr lang="sr-Latn-CS" i="1"/>
          </a:p>
        </p:txBody>
      </p:sp>
      <p:pic>
        <p:nvPicPr>
          <p:cNvPr id="816131" name="pageContainer0_ID0ECEAC" descr="Slika CD-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27275" y="1595438"/>
            <a:ext cx="4491038" cy="449103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D5FB1-6C95-419F-BFAB-B3A4FD9EF8AD}" type="slidenum">
              <a:rPr lang="en-US"/>
              <a:pPr/>
              <a:t>15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Дискетна јединица</a:t>
            </a:r>
            <a:endParaRPr lang="sr-Latn-CS"/>
          </a:p>
        </p:txBody>
      </p:sp>
      <p:pic>
        <p:nvPicPr>
          <p:cNvPr id="818179" name="pageContainer0_ID0EOFAC" descr="Slika disket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38375" y="1589088"/>
            <a:ext cx="4735513" cy="4546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3F31-B29C-46AF-B5DD-4E34E998DCAC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USB</a:t>
            </a:r>
            <a:r>
              <a:rPr lang="sr-Cyrl-CS"/>
              <a:t> флеш меморија</a:t>
            </a:r>
            <a:endParaRPr lang="sr-Latn-CS"/>
          </a:p>
        </p:txBody>
      </p:sp>
      <p:pic>
        <p:nvPicPr>
          <p:cNvPr id="820227" name="Picture 3" descr="Flesh memor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73325" y="2620963"/>
            <a:ext cx="3602038" cy="2532062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E977-BC41-4498-A120-4A7BD665063D}" type="slidenum">
              <a:rPr lang="en-US"/>
              <a:pPr/>
              <a:t>17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Миш</a:t>
            </a:r>
            <a:endParaRPr lang="sr-Latn-CS"/>
          </a:p>
        </p:txBody>
      </p:sp>
      <p:pic>
        <p:nvPicPr>
          <p:cNvPr id="822275" name="pageContainer0_ID0EMGAC" descr="Slika računarskog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4413" y="1881188"/>
            <a:ext cx="7191375" cy="3657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6A696-FDA1-4C2B-89EC-A650E4A56B50}" type="slidenum">
              <a:rPr lang="en-US"/>
              <a:pPr/>
              <a:t>18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Миш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Када руком померите миша, показивач на екрану се помера у истом смеру</a:t>
            </a:r>
            <a:endParaRPr lang="sr-Cyrl-CS"/>
          </a:p>
          <a:p>
            <a:r>
              <a:rPr lang="en-GB"/>
              <a:t>Када желите да изаберете ставку, поставите показивач на њу, а затим </a:t>
            </a:r>
            <a:r>
              <a:rPr lang="en-GB" i="1"/>
              <a:t>кликните</a:t>
            </a:r>
            <a:r>
              <a:rPr lang="en-GB"/>
              <a:t> на примарни тастер</a:t>
            </a:r>
            <a:endParaRPr lang="sr-Cyrl-CS"/>
          </a:p>
          <a:p>
            <a:endParaRPr lang="sr-Latn-CS"/>
          </a:p>
        </p:txBody>
      </p:sp>
      <p:pic>
        <p:nvPicPr>
          <p:cNvPr id="824324" name="pageContainer0_ID0E6GAC" descr="Slika pokazivača miš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6388" y="4402138"/>
            <a:ext cx="3883025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29E9-035E-4987-B0EB-5AE2B01D6856}" type="slidenum">
              <a:rPr lang="en-US"/>
              <a:pPr/>
              <a:t>19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Тастатура</a:t>
            </a:r>
            <a:endParaRPr lang="sr-Latn-CS"/>
          </a:p>
        </p:txBody>
      </p:sp>
      <p:pic>
        <p:nvPicPr>
          <p:cNvPr id="826371" name="pageContainer0_ID0E6IAC" descr="Slika tastatur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4550" y="1701800"/>
            <a:ext cx="7478713" cy="42672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3E59-7EF3-45B4-81D5-A729D33C59B0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Шта су рачунари?</a:t>
            </a: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Р</a:t>
            </a:r>
            <a:r>
              <a:rPr lang="sr-Cyrl-CS"/>
              <a:t>а</a:t>
            </a:r>
            <a:r>
              <a:rPr lang="en-GB"/>
              <a:t>чунари су машине које извршавају задатке или израчунавања на основу скупа упутстава или </a:t>
            </a:r>
            <a:r>
              <a:rPr lang="en-GB" i="1"/>
              <a:t>програма</a:t>
            </a:r>
            <a:endParaRPr lang="sr-Cyrl-CS" i="1"/>
          </a:p>
          <a:p>
            <a:pPr>
              <a:lnSpc>
                <a:spcPct val="90000"/>
              </a:lnSpc>
            </a:pPr>
            <a:r>
              <a:rPr lang="en-GB" i="1"/>
              <a:t>Хардвер</a:t>
            </a:r>
            <a:r>
              <a:rPr lang="en-GB"/>
              <a:t> представљају делови рачунара које можете да видите и додирнете, укључујући кућиште и све унутар њега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en-GB" i="1"/>
              <a:t>Софтвер</a:t>
            </a:r>
            <a:r>
              <a:rPr lang="en-GB"/>
              <a:t> представљају упутства или програми који говоре хардверу шта треба да ради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1D3B2-F137-4839-8115-D4262BCB405C}" type="slidenum">
              <a:rPr lang="en-US"/>
              <a:pPr/>
              <a:t>20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LCD монитор </a:t>
            </a:r>
            <a:r>
              <a:rPr lang="sr-Cyrl-CS" i="1"/>
              <a:t>и</a:t>
            </a:r>
            <a:r>
              <a:rPr lang="en-GB" i="1"/>
              <a:t> CRT монитор</a:t>
            </a:r>
            <a:endParaRPr lang="sr-Latn-CS" i="1"/>
          </a:p>
        </p:txBody>
      </p:sp>
      <p:pic>
        <p:nvPicPr>
          <p:cNvPr id="828419" name="pageContainer0_ID0EOKAC" descr="Slika LCD monitora i CRT monito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5500" y="1824038"/>
            <a:ext cx="7981950" cy="38512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EEA0-A59E-4571-A3A5-A2228BCFB132}" type="slidenum">
              <a:rPr lang="en-US"/>
              <a:pPr/>
              <a:t>21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Инк јет штампач</a:t>
            </a:r>
            <a:r>
              <a:rPr lang="sr-Cyrl-CS" sz="3600" i="1"/>
              <a:t> и </a:t>
            </a:r>
            <a:r>
              <a:rPr lang="en-GB" sz="3600" i="1"/>
              <a:t>Ласерски штампач</a:t>
            </a:r>
            <a:endParaRPr lang="sr-Latn-CS" sz="3600" i="1"/>
          </a:p>
        </p:txBody>
      </p:sp>
      <p:pic>
        <p:nvPicPr>
          <p:cNvPr id="830467" name="pageContainer0_ID0EPLAC" descr="Slika ink jet štampača i laserskog štampač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3745"/>
          <a:stretch>
            <a:fillRect/>
          </a:stretch>
        </p:blipFill>
        <p:spPr>
          <a:xfrm>
            <a:off x="749300" y="1800225"/>
            <a:ext cx="7913688" cy="36909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2590-E025-4D07-984E-C769459A7DB4}" type="slidenum">
              <a:rPr lang="en-US"/>
              <a:pPr/>
              <a:t>22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Звучници</a:t>
            </a:r>
            <a:endParaRPr lang="sr-Latn-CS"/>
          </a:p>
        </p:txBody>
      </p:sp>
      <p:pic>
        <p:nvPicPr>
          <p:cNvPr id="832515" name="pageContainer0_ID0EJMAC" descr="Slika računarskih zvučni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65338" y="1654175"/>
            <a:ext cx="4465637" cy="44386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A9C2-6F6B-4EFF-8E9E-2FA39B0479CA}" type="slidenum">
              <a:rPr lang="en-US"/>
              <a:pPr/>
              <a:t>23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Модем</a:t>
            </a:r>
            <a:endParaRPr lang="sr-Latn-CS"/>
          </a:p>
        </p:txBody>
      </p:sp>
      <p:pic>
        <p:nvPicPr>
          <p:cNvPr id="834563" name="pageContainer0_ID0EGNAC" descr="Slika kablovskog modem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79713" y="1612900"/>
            <a:ext cx="3184525" cy="45497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1642-387C-4E43-9885-474D7D4BC7BC}" type="slidenum">
              <a:rPr lang="en-US"/>
              <a:pPr/>
              <a:t>24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Основни делови</a:t>
            </a:r>
            <a:r>
              <a:rPr lang="sr-Cyrl-CS"/>
              <a:t> миша</a:t>
            </a:r>
            <a:endParaRPr lang="sr-Latn-CS"/>
          </a:p>
        </p:txBody>
      </p:sp>
      <p:pic>
        <p:nvPicPr>
          <p:cNvPr id="836611" name="pageContainer0_ID0EUAAC" descr="Slika miša sa dva tastera i točkićem za pomeranj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7225" y="1709738"/>
            <a:ext cx="7737475" cy="428942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5602-BECA-45DC-95D6-3B98A4064430}" type="slidenum">
              <a:rPr lang="en-US"/>
              <a:pPr/>
              <a:t>25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Држање и померање миша</a:t>
            </a:r>
            <a:endParaRPr lang="sr-Latn-CS"/>
          </a:p>
        </p:txBody>
      </p:sp>
      <p:pic>
        <p:nvPicPr>
          <p:cNvPr id="838659" name="pageContainer0_ID0EKBAC" descr="Slika pokazivača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89325" y="1489075"/>
            <a:ext cx="2547938" cy="1122363"/>
          </a:xfrm>
          <a:noFill/>
          <a:ln/>
        </p:spPr>
      </p:pic>
      <p:pic>
        <p:nvPicPr>
          <p:cNvPr id="838660" name="pageContainer0_ID0E5BAC" descr="Slika ruke koja drži računarski miš"/>
          <p:cNvPicPr>
            <a:picLocks noChangeAspect="1" noChangeArrowheads="1"/>
          </p:cNvPicPr>
          <p:nvPr/>
        </p:nvPicPr>
        <p:blipFill>
          <a:blip r:embed="rId4" cstate="print"/>
          <a:srcRect t="7228"/>
          <a:stretch>
            <a:fillRect/>
          </a:stretch>
        </p:blipFill>
        <p:spPr bwMode="auto">
          <a:xfrm>
            <a:off x="1827213" y="3070225"/>
            <a:ext cx="58705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53E54-D78B-43A1-B928-D9F853D38C1A}" type="slidenum">
              <a:rPr lang="en-US"/>
              <a:pPr/>
              <a:t>26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Постављање показивача, клик и превлачење</a:t>
            </a:r>
            <a:endParaRPr lang="sr-Latn-CS" sz="3600"/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К</a:t>
            </a:r>
            <a:r>
              <a:rPr lang="en-GB"/>
              <a:t>ада поставите показивач на везу у Веб прегледачу, његов изглед се мења из стрелице  </a:t>
            </a:r>
            <a:r>
              <a:rPr lang="sr-Cyrl-CS"/>
              <a:t>  </a:t>
            </a:r>
            <a:r>
              <a:rPr lang="en-GB"/>
              <a:t>у шаку са испруженим кажипрстом  </a:t>
            </a:r>
            <a:endParaRPr lang="sr-Latn-CS"/>
          </a:p>
        </p:txBody>
      </p:sp>
      <p:pic>
        <p:nvPicPr>
          <p:cNvPr id="840708" name="pageContainer0_ID0E1DAC" descr="Slika pokazivača miša (strelica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288" y="2540000"/>
            <a:ext cx="242887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09" name="pageContainer0_ID0EBEAC" descr="Slika pokazivača miša (šaka sa ispruženim kažiprstom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3100" y="3025775"/>
            <a:ext cx="3619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10" name="pageContainer0_ID0ECDAC" descr="Slika pokazivača miša koji pokazuje Korpu za otpatke sa porukom „Sadrži datoteke i fascikle koje ste izbrisali“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5738" y="3771900"/>
            <a:ext cx="70024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0CFD-2AD2-4BC0-AF50-306192537B36}" type="slidenum">
              <a:rPr lang="en-US"/>
              <a:pPr/>
              <a:t>27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Клик (једноструки)</a:t>
            </a:r>
            <a:endParaRPr lang="sr-Latn-CS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кликнули на ставку, поставите показивач на ставку на екрану, а затим притисните и отпустите примарни тастер (обично је то леви тастер)</a:t>
            </a:r>
          </a:p>
          <a:p>
            <a:r>
              <a:rPr lang="en-GB"/>
              <a:t>Клик се најчешће користи за </a:t>
            </a:r>
            <a:r>
              <a:rPr lang="en-GB" i="1"/>
              <a:t>бирање</a:t>
            </a:r>
            <a:r>
              <a:rPr lang="en-GB"/>
              <a:t> (обележавање) ставке или отварање менија</a:t>
            </a:r>
            <a:endParaRPr lang="sr-Cyrl-CS"/>
          </a:p>
          <a:p>
            <a:r>
              <a:rPr lang="en-GB"/>
              <a:t>Та радња се понекад назива </a:t>
            </a:r>
            <a:r>
              <a:rPr lang="en-GB" i="1"/>
              <a:t>једноструки клик</a:t>
            </a:r>
            <a:r>
              <a:rPr lang="en-GB"/>
              <a:t> или </a:t>
            </a:r>
            <a:r>
              <a:rPr lang="en-GB" i="1"/>
              <a:t>леви клик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987A-8966-4F84-8F7D-CE864BAFDA1D}" type="slidenum">
              <a:rPr lang="en-US"/>
              <a:pPr/>
              <a:t>28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Двоструки клик</a:t>
            </a:r>
            <a:endParaRPr lang="sr-Latn-C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кликнули двапут на ставку, поставите показивач на ставку на екрану, а затим брзо кликните два пута</a:t>
            </a:r>
            <a:endParaRPr lang="sr-Cyrl-CS"/>
          </a:p>
          <a:p>
            <a:r>
              <a:rPr lang="en-GB"/>
              <a:t>Ако између два клика прође превише времена, они се могу протумачити као два једнострука клика уместо као један двоструки</a:t>
            </a:r>
          </a:p>
          <a:p>
            <a:r>
              <a:rPr lang="sr-Cyrl-CS"/>
              <a:t>Н</a:t>
            </a:r>
            <a:r>
              <a:rPr lang="en-GB"/>
              <a:t>ајчешће </a:t>
            </a:r>
            <a:r>
              <a:rPr lang="sr-Cyrl-CS"/>
              <a:t>се </a:t>
            </a:r>
            <a:r>
              <a:rPr lang="en-GB"/>
              <a:t>користи за отварање ставки на радној површини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9C62-2304-4D77-829A-E5D7F9EB1D76}" type="slidenum">
              <a:rPr lang="en-US"/>
              <a:pPr/>
              <a:t>29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Клик десним тастером</a:t>
            </a:r>
            <a:endParaRPr lang="sr-Latn-CS"/>
          </a:p>
        </p:txBody>
      </p:sp>
      <p:pic>
        <p:nvPicPr>
          <p:cNvPr id="846851" name="pageContainer0_ID0EWHAC" descr="Slika Korpe za otpatke sa otvorenim menijem koji se otvara desnim tasterom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9763" y="1474788"/>
            <a:ext cx="5294312" cy="4686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385D-A4A3-4153-9569-B65F67CF015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рачунара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Рачунари се разликују по величини и могућностима</a:t>
            </a:r>
            <a:endParaRPr lang="sr-Latn-CS" sz="2800"/>
          </a:p>
          <a:p>
            <a:pPr lvl="1"/>
            <a:r>
              <a:rPr lang="en-GB" sz="2400" i="1"/>
              <a:t>суперрачунари</a:t>
            </a:r>
            <a:r>
              <a:rPr lang="en-GB" sz="2400"/>
              <a:t>, велики рачунари са хиљадама повезаних микропроцесора који извршавају сложена израчунавања</a:t>
            </a:r>
            <a:endParaRPr lang="sr-Latn-CS" sz="2400"/>
          </a:p>
          <a:p>
            <a:pPr lvl="1"/>
            <a:r>
              <a:rPr lang="en-GB" sz="2400"/>
              <a:t>мали рачунари уграђени у аутомобиле, ТВ уређаје, стерео системе, калкулаторе и уређаје</a:t>
            </a:r>
            <a:endParaRPr lang="en-GB" sz="2400" i="1"/>
          </a:p>
          <a:p>
            <a:r>
              <a:rPr lang="en-GB" sz="2800" i="1"/>
              <a:t>Лични рачунар</a:t>
            </a:r>
            <a:r>
              <a:rPr lang="en-GB" sz="2800"/>
              <a:t> или </a:t>
            </a:r>
            <a:r>
              <a:rPr lang="en-GB" sz="2800" i="1"/>
              <a:t>PC</a:t>
            </a:r>
            <a:r>
              <a:rPr lang="en-GB" sz="2800"/>
              <a:t> је дизајниран да га у једном тренутку користи само једна особа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6A9B5-A9DF-4D8E-9C7B-8A23100C43BF}" type="slidenum">
              <a:rPr lang="en-US"/>
              <a:pPr/>
              <a:t>30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Превлачење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Ставке на екрану можете премештати тако што ћете их </a:t>
            </a:r>
            <a:r>
              <a:rPr lang="en-GB" i="1"/>
              <a:t>превлачити</a:t>
            </a:r>
            <a:endParaRPr lang="sr-Cyrl-CS" i="1"/>
          </a:p>
          <a:p>
            <a:r>
              <a:rPr lang="en-GB"/>
              <a:t>Да бисте превукли објекат</a:t>
            </a:r>
            <a:endParaRPr lang="sr-Cyrl-CS"/>
          </a:p>
          <a:p>
            <a:pPr lvl="1"/>
            <a:r>
              <a:rPr lang="en-GB"/>
              <a:t>поставите показивач на неки објекат на екрану, </a:t>
            </a:r>
            <a:endParaRPr lang="sr-Cyrl-CS"/>
          </a:p>
          <a:p>
            <a:pPr lvl="1"/>
            <a:r>
              <a:rPr lang="en-GB"/>
              <a:t>притисните и држите примарни тастер миша и </a:t>
            </a:r>
            <a:endParaRPr lang="sr-Cyrl-CS"/>
          </a:p>
          <a:p>
            <a:pPr lvl="1"/>
            <a:r>
              <a:rPr lang="en-GB"/>
              <a:t>преместите објекат на нову локацију, а </a:t>
            </a:r>
            <a:endParaRPr lang="sr-Cyrl-CS"/>
          </a:p>
          <a:p>
            <a:pPr lvl="1"/>
            <a:r>
              <a:rPr lang="en-GB"/>
              <a:t>затим отпустите примарни тастер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34A-486A-4BD6-A372-7E362D3F6FF8}" type="slidenum">
              <a:rPr lang="en-US"/>
              <a:pPr/>
              <a:t>31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точкића за померање</a:t>
            </a:r>
            <a:endParaRPr lang="sr-Latn-CS" sz="36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Ако на мишу имате точкић за померање, можете га користити за померање садржаја докумената и Веб страница</a:t>
            </a:r>
            <a:endParaRPr lang="sr-Cyrl-CS"/>
          </a:p>
          <a:p>
            <a:r>
              <a:rPr lang="en-GB"/>
              <a:t>За померање надоле, окрећите точкић уназад (према себи)</a:t>
            </a:r>
            <a:endParaRPr lang="sr-Cyrl-CS"/>
          </a:p>
          <a:p>
            <a:r>
              <a:rPr lang="en-GB"/>
              <a:t>За померање нагоре, окрећите точкић унапред (од себе)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CD4-BB24-4AFD-96DB-0B37D670140F}" type="slidenum">
              <a:rPr lang="en-US"/>
              <a:pPr/>
              <a:t>32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Савети за безбедно коришћење миша</a:t>
            </a:r>
            <a:endParaRPr lang="sr-Latn-CS" sz="360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500"/>
              <a:t>Поставите миша на ниво лактова. Надлактице треба да буду опуштене са стране тела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Немојте стискати нити чврсто држати миша. Држите га лагано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Померајте миша покретом руке из лакта. Избегавајте савијање зглоба нагоре, надоле или на страну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Лагано притискајте тастер миша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Нека вам прсти буду опуштени. Немојте их држати изнад тастера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Када не користите миша, немојте га држати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Правите кратке паузе на сваких 15 до 20 минута</a:t>
            </a:r>
            <a:r>
              <a:rPr lang="sr-Cyrl-CS" sz="2500"/>
              <a:t>.</a:t>
            </a:r>
            <a:endParaRPr lang="sr-Latn-CS" sz="25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C32C-B95C-46DE-8EA3-59CA4E30267A}" type="slidenum">
              <a:rPr lang="en-US"/>
              <a:pPr/>
              <a:t>33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Како су тастери </a:t>
            </a:r>
            <a:r>
              <a:rPr lang="en-GB" sz="3600"/>
              <a:t>тастатуре</a:t>
            </a:r>
            <a:r>
              <a:rPr lang="sr-Latn-CS" sz="3600"/>
              <a:t> </a:t>
            </a:r>
            <a:r>
              <a:rPr lang="en-US" sz="3600"/>
              <a:t>организовани</a:t>
            </a:r>
            <a:endParaRPr lang="sr-Latn-CS" sz="360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1"/>
              <a:t>Тастери за куцање (алфанумерички)</a:t>
            </a:r>
            <a:r>
              <a:rPr lang="sr-Cyrl-CS" sz="2000"/>
              <a:t>. У</a:t>
            </a:r>
            <a:r>
              <a:rPr lang="en-GB" sz="2000"/>
              <a:t>кључују словне, бројне, интерпункцијске и симболичке тастере који се налазе и на традиционалној писаћој машини.</a:t>
            </a:r>
            <a:endParaRPr lang="sr-Cyrl-CS" sz="2000"/>
          </a:p>
          <a:p>
            <a:r>
              <a:rPr lang="en-GB" sz="2000" b="1"/>
              <a:t>Контролни тастери. </a:t>
            </a:r>
            <a:r>
              <a:rPr lang="en-GB" sz="2000"/>
              <a:t>Најчешће коришћени контролни тастери јесу тастери CTRL, ALT, тастер са Windows логотипом  </a:t>
            </a:r>
            <a:r>
              <a:rPr lang="sr-Cyrl-CS" sz="2000"/>
              <a:t>     </a:t>
            </a:r>
            <a:r>
              <a:rPr lang="en-GB" sz="2000"/>
              <a:t>и тастер </a:t>
            </a:r>
            <a:r>
              <a:rPr lang="sr-Latn-CS" sz="2000"/>
              <a:t>ESC</a:t>
            </a:r>
            <a:r>
              <a:rPr lang="en-GB" sz="2000"/>
              <a:t>.</a:t>
            </a:r>
            <a:endParaRPr lang="en-GB" sz="2000" b="1"/>
          </a:p>
          <a:p>
            <a:r>
              <a:rPr lang="en-GB" sz="2000" b="1"/>
              <a:t>Функцијски тастери. </a:t>
            </a:r>
            <a:r>
              <a:rPr lang="sr-Cyrl-CS" sz="2000"/>
              <a:t>К</a:t>
            </a:r>
            <a:r>
              <a:rPr lang="en-GB" sz="2000"/>
              <a:t>ористе </a:t>
            </a:r>
            <a:r>
              <a:rPr lang="sr-Cyrl-CS" sz="2000"/>
              <a:t>се </a:t>
            </a:r>
            <a:r>
              <a:rPr lang="en-GB" sz="2000"/>
              <a:t>за извршавање одређених задатака. Њихове ознаке су F1, F2, F3</a:t>
            </a:r>
            <a:r>
              <a:rPr lang="sr-Cyrl-CS" sz="2000"/>
              <a:t>,</a:t>
            </a:r>
            <a:r>
              <a:rPr lang="en-GB" sz="2000"/>
              <a:t> итд, све до F12. </a:t>
            </a:r>
            <a:endParaRPr lang="en-GB" sz="2000" b="1"/>
          </a:p>
          <a:p>
            <a:r>
              <a:rPr lang="en-GB" sz="2000" b="1"/>
              <a:t>Тастери за навигацију. </a:t>
            </a:r>
            <a:r>
              <a:rPr lang="sr-Cyrl-CS" sz="2000" b="1"/>
              <a:t>К</a:t>
            </a:r>
            <a:r>
              <a:rPr lang="en-GB" sz="2000"/>
              <a:t>ористе </a:t>
            </a:r>
            <a:r>
              <a:rPr lang="sr-Cyrl-CS" sz="2000"/>
              <a:t>се </a:t>
            </a:r>
            <a:r>
              <a:rPr lang="en-GB" sz="2000"/>
              <a:t>за кретање у оквиру докумената или Веб страница. </a:t>
            </a:r>
            <a:r>
              <a:rPr lang="sr-Cyrl-CS" sz="2000"/>
              <a:t>У</a:t>
            </a:r>
            <a:r>
              <a:rPr lang="en-GB" sz="2000"/>
              <a:t>кључују тастере са стрелицама, тастере HOME, END, PAGE UP, PAGE DOWN, DELETE </a:t>
            </a:r>
            <a:r>
              <a:rPr lang="sr-Cyrl-CS" sz="2000"/>
              <a:t>и</a:t>
            </a:r>
            <a:r>
              <a:rPr lang="en-GB" sz="2000"/>
              <a:t> INSERT.</a:t>
            </a:r>
            <a:endParaRPr lang="en-GB" sz="2000" b="1"/>
          </a:p>
          <a:p>
            <a:r>
              <a:rPr lang="en-GB" sz="2000" b="1"/>
              <a:t>Нумеричка тастатура. </a:t>
            </a:r>
            <a:r>
              <a:rPr lang="sr-Cyrl-CS" sz="2000"/>
              <a:t>К</a:t>
            </a:r>
            <a:r>
              <a:rPr lang="en-GB" sz="2000"/>
              <a:t>орисна </a:t>
            </a:r>
            <a:r>
              <a:rPr lang="sr-Cyrl-CS" sz="2000"/>
              <a:t>је </a:t>
            </a:r>
            <a:r>
              <a:rPr lang="en-GB" sz="2000"/>
              <a:t>за брзо уношење бројева.</a:t>
            </a:r>
            <a:endParaRPr lang="sr-Latn-CS" sz="2000"/>
          </a:p>
        </p:txBody>
      </p:sp>
      <p:pic>
        <p:nvPicPr>
          <p:cNvPr id="855044" name="pageContainer0_ID0EBBAC" descr="Slika tastera sa Windows logotip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0775" y="2546350"/>
            <a:ext cx="3032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35CC7-05F3-44DB-A033-2A8278506BD1}" type="slidenum">
              <a:rPr lang="en-US"/>
              <a:pPr/>
              <a:t>34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Како су тастери распоређени на тастатури</a:t>
            </a:r>
            <a:endParaRPr lang="sr-Latn-CS" sz="3600" i="1"/>
          </a:p>
        </p:txBody>
      </p:sp>
      <p:pic>
        <p:nvPicPr>
          <p:cNvPr id="857091" name="pageContainer0_ID0EPCAC" descr="Slika tastature koja prikazuje tipove taste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0075" y="1714500"/>
            <a:ext cx="8124825" cy="42751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83312-0835-4E52-AF64-F977E6A1C8B2}" type="slidenum">
              <a:rPr lang="en-US"/>
              <a:pPr/>
              <a:t>35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Куцање текста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Када треба да откуцате нешто у програму, е‑поруци или оквиру за текст, видећете трепћућу вертикалну линију ( )</a:t>
            </a:r>
            <a:endParaRPr lang="sr-Latn-CS" sz="2800"/>
          </a:p>
          <a:p>
            <a:r>
              <a:rPr lang="en-GB" sz="2800"/>
              <a:t>То је </a:t>
            </a:r>
            <a:r>
              <a:rPr lang="en-GB" sz="2800" i="1"/>
              <a:t>курсор</a:t>
            </a:r>
            <a:r>
              <a:rPr lang="en-GB" sz="2800"/>
              <a:t>, који се такође назива </a:t>
            </a:r>
            <a:r>
              <a:rPr lang="en-GB" sz="2800" i="1"/>
              <a:t>место уметања</a:t>
            </a:r>
            <a:r>
              <a:rPr lang="en-GB" sz="2800"/>
              <a:t> </a:t>
            </a:r>
            <a:endParaRPr lang="sr-Latn-CS" sz="2800"/>
          </a:p>
          <a:p>
            <a:r>
              <a:rPr lang="en-GB" sz="2800"/>
              <a:t>Он показује место на коме ће почети текст који ћете управо откуцати</a:t>
            </a:r>
          </a:p>
          <a:p>
            <a:r>
              <a:rPr lang="sr-Cyrl-CS" sz="2800"/>
              <a:t>Т</a:t>
            </a:r>
            <a:r>
              <a:rPr lang="en-GB" sz="2800"/>
              <a:t>астери за куцање обухватају </a:t>
            </a:r>
            <a:r>
              <a:rPr lang="sr-Cyrl-CS" sz="2800"/>
              <a:t>и </a:t>
            </a:r>
            <a:r>
              <a:rPr lang="en-GB" sz="2800"/>
              <a:t>тастере</a:t>
            </a:r>
            <a:r>
              <a:rPr lang="sr-Cyrl-CS" sz="2800"/>
              <a:t>:</a:t>
            </a:r>
            <a:r>
              <a:rPr lang="en-GB" sz="2800"/>
              <a:t> </a:t>
            </a:r>
            <a:endParaRPr lang="sr-Cyrl-CS" sz="2800"/>
          </a:p>
          <a:p>
            <a:pPr lvl="1"/>
            <a:r>
              <a:rPr lang="en-GB" sz="2400"/>
              <a:t>SHIFT, CAPS LOCK, TAB, ENTER, размакницу и тастер BACKSPACE</a:t>
            </a:r>
            <a:endParaRPr lang="sr-Latn-CS" sz="2400"/>
          </a:p>
        </p:txBody>
      </p:sp>
      <p:pic>
        <p:nvPicPr>
          <p:cNvPr id="859140" name="pageContainer0_ID0EFDAC" descr="Slika kurs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9763" y="2144713"/>
            <a:ext cx="1222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D6B-4C61-4165-9CB2-93F3DA15A35E}" type="slidenum">
              <a:rPr lang="en-US"/>
              <a:pPr/>
              <a:t>36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Куцање текста</a:t>
            </a:r>
            <a:endParaRPr lang="sr-Latn-CS"/>
          </a:p>
        </p:txBody>
      </p:sp>
      <p:graphicFrame>
        <p:nvGraphicFramePr>
          <p:cNvPr id="861187" name="Object 3"/>
          <p:cNvGraphicFramePr>
            <a:graphicFrameLocks noChangeAspect="1"/>
          </p:cNvGraphicFramePr>
          <p:nvPr>
            <p:ph idx="1"/>
          </p:nvPr>
        </p:nvGraphicFramePr>
        <p:xfrm>
          <a:off x="1120775" y="1371600"/>
          <a:ext cx="6869113" cy="5027613"/>
        </p:xfrm>
        <a:graphic>
          <a:graphicData uri="http://schemas.openxmlformats.org/presentationml/2006/ole">
            <p:oleObj spid="_x0000_s861187" name="Document" r:id="rId4" imgW="5942430" imgH="434897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E338-E08C-4DD2-8DD1-1D7CE4B70333}" type="slidenum">
              <a:rPr lang="en-US"/>
              <a:pPr/>
              <a:t>37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пречица на тастатури</a:t>
            </a:r>
            <a:endParaRPr lang="sr-Latn-CS" sz="3600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/>
              <a:t>П</a:t>
            </a:r>
            <a:r>
              <a:rPr lang="en-GB" sz="2600"/>
              <a:t>омажу вам да брже радите</a:t>
            </a:r>
            <a:r>
              <a:rPr lang="sr-Latn-CS" sz="2600"/>
              <a:t> </a:t>
            </a:r>
            <a:endParaRPr lang="sr-Cyrl-CS" sz="2600"/>
          </a:p>
          <a:p>
            <a:r>
              <a:rPr lang="sr-Cyrl-CS" sz="2600"/>
              <a:t>З</a:t>
            </a:r>
            <a:r>
              <a:rPr lang="en-GB" sz="2600"/>
              <a:t>нак плус (+) између два или више тастера означава да они треба да буду притиснути у комбинацији</a:t>
            </a:r>
            <a:r>
              <a:rPr lang="sr-Latn-CS" sz="2600"/>
              <a:t> </a:t>
            </a:r>
            <a:endParaRPr lang="sr-Cyrl-CS" sz="2600"/>
          </a:p>
          <a:p>
            <a:r>
              <a:rPr lang="sr-Cyrl-CS" sz="2600"/>
              <a:t>К</a:t>
            </a:r>
            <a:r>
              <a:rPr lang="en-GB" sz="2600"/>
              <a:t>омбинација тастера CTRL+А значи да притиснете и држите тастер CTRL, а затим притиснете тастер са словом А</a:t>
            </a:r>
            <a:endParaRPr lang="sr-Cyrl-CS" sz="2600"/>
          </a:p>
          <a:p>
            <a:r>
              <a:rPr lang="en-GB" sz="2600"/>
              <a:t>Комбинација тастера CTRL+SHIFT+А значи да притиснете и држите тастере CTRL и SHIFT, а затим притиснете тастер са словом А</a:t>
            </a:r>
            <a:endParaRPr lang="sr-Latn-CS" sz="26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C436-BC7C-4066-AB9E-3EC80A55B96B}" type="slidenum">
              <a:rPr lang="en-US"/>
              <a:pPr/>
              <a:t>38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Проналажење програмских пречица</a:t>
            </a:r>
            <a:endParaRPr lang="sr-Latn-CS" sz="3600"/>
          </a:p>
        </p:txBody>
      </p:sp>
      <p:pic>
        <p:nvPicPr>
          <p:cNvPr id="865283" name="pageContainer0_ID0ETHAC" descr="Slika menija programa Microsoft Bojanka koja prikazuje prečice na tastaturi pored komandi men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9938" y="1579563"/>
            <a:ext cx="7521575" cy="4546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D282-99A7-45E4-A7D2-70351FE37C3F}" type="slidenum">
              <a:rPr lang="en-US"/>
              <a:pPr/>
              <a:t>39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Избор менија, команди и опција</a:t>
            </a:r>
            <a:endParaRPr lang="sr-Latn-CS" sz="3600"/>
          </a:p>
        </p:txBody>
      </p:sp>
      <p:pic>
        <p:nvPicPr>
          <p:cNvPr id="867331" name="pageContainer0_ID0ENIAC" descr="Slika menija programa Microsoft Pisanka koja prikazuje podvučena slova u komandama men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1963" y="1598613"/>
            <a:ext cx="8364537" cy="437673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FE5E-7D93-423E-8552-FB47FABBF52D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Стони рачунар</a:t>
            </a:r>
            <a:endParaRPr lang="sr-Latn-CS"/>
          </a:p>
        </p:txBody>
      </p:sp>
      <p:pic>
        <p:nvPicPr>
          <p:cNvPr id="795651" name="pageContainer0_ID0EWCAC" descr="Slika sto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36750" y="1409700"/>
            <a:ext cx="5640388" cy="4813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F306-209A-4E71-AE9F-45C1DCE564A3}" type="slidenum">
              <a:rPr lang="en-US"/>
              <a:pPr/>
              <a:t>40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Корисне пречице</a:t>
            </a:r>
            <a:endParaRPr lang="sr-Latn-CS"/>
          </a:p>
        </p:txBody>
      </p:sp>
      <p:graphicFrame>
        <p:nvGraphicFramePr>
          <p:cNvPr id="869379" name="Object 3"/>
          <p:cNvGraphicFramePr>
            <a:graphicFrameLocks noChangeAspect="1"/>
          </p:cNvGraphicFramePr>
          <p:nvPr>
            <p:ph idx="1"/>
          </p:nvPr>
        </p:nvGraphicFramePr>
        <p:xfrm>
          <a:off x="1671638" y="1323975"/>
          <a:ext cx="5240337" cy="5053013"/>
        </p:xfrm>
        <a:graphic>
          <a:graphicData uri="http://schemas.openxmlformats.org/presentationml/2006/ole">
            <p:oleObj spid="_x0000_s869379" name="Document" r:id="rId4" imgW="5942430" imgH="573131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D35-84EA-4B03-8C9E-69C7C1818E57}" type="slidenum">
              <a:rPr lang="en-US"/>
              <a:pPr/>
              <a:t>41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тастера за навигацију</a:t>
            </a:r>
            <a:endParaRPr lang="sr-Latn-CS" sz="3600"/>
          </a:p>
        </p:txBody>
      </p:sp>
      <p:graphicFrame>
        <p:nvGraphicFramePr>
          <p:cNvPr id="871427" name="Object 3"/>
          <p:cNvGraphicFramePr>
            <a:graphicFrameLocks noChangeAspect="1"/>
          </p:cNvGraphicFramePr>
          <p:nvPr>
            <p:ph idx="1"/>
          </p:nvPr>
        </p:nvGraphicFramePr>
        <p:xfrm>
          <a:off x="1528763" y="1296988"/>
          <a:ext cx="5645150" cy="5078412"/>
        </p:xfrm>
        <a:graphic>
          <a:graphicData uri="http://schemas.openxmlformats.org/presentationml/2006/ole">
            <p:oleObj spid="_x0000_s871427" name="Document" r:id="rId4" imgW="5942430" imgH="5345775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0AFC-C699-456F-BF76-F55429832AB1}" type="slidenum">
              <a:rPr lang="en-US"/>
              <a:pPr/>
              <a:t>42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нумеричке тастатуре</a:t>
            </a:r>
            <a:endParaRPr lang="sr-Latn-CS" sz="3600"/>
          </a:p>
        </p:txBody>
      </p:sp>
      <p:pic>
        <p:nvPicPr>
          <p:cNvPr id="873475" name="pageContainer0_ID0EUFAE" descr="Slika numeričke tastatur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81288" y="1530350"/>
            <a:ext cx="3836987" cy="47021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9B5B-4510-4A15-A3B9-7A0495579380}" type="slidenum">
              <a:rPr lang="en-US"/>
              <a:pPr/>
              <a:t>43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PRINT SCREEN, SCROLL LOCK и PAUSE/BREAK</a:t>
            </a:r>
            <a:r>
              <a:rPr lang="sr-Latn-CS" sz="3600"/>
              <a:t> </a:t>
            </a:r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700"/>
              <a:t>П</a:t>
            </a:r>
            <a:r>
              <a:rPr lang="en-GB" sz="2700"/>
              <a:t>ритисак на тастер PRINT SCREEN преузима слику тренутног екрана („снимак екрана“) и копира га у Оставу у меморији рачунара (</a:t>
            </a:r>
            <a:r>
              <a:rPr lang="en-GB" sz="2700" b="1" i="1"/>
              <a:t>Clipboard</a:t>
            </a:r>
            <a:r>
              <a:rPr lang="en-GB" sz="2700"/>
              <a:t>)</a:t>
            </a:r>
            <a:endParaRPr lang="sr-Cyrl-CS" sz="2700"/>
          </a:p>
          <a:p>
            <a:r>
              <a:rPr lang="en-GB" sz="2700"/>
              <a:t>У неким програмима, притисак на тастер SCROLL LOCK мења понашање тастера са стрелицама и тастера PAGE UP и PAGE DOWN</a:t>
            </a:r>
            <a:endParaRPr lang="sr-Cyrl-CS" sz="2700"/>
          </a:p>
          <a:p>
            <a:r>
              <a:rPr lang="en-GB" sz="2700"/>
              <a:t>У неким старијим програмима притисак на тастер PAUSE/BREAK</a:t>
            </a:r>
            <a:r>
              <a:rPr lang="sr-Latn-CS" sz="2700"/>
              <a:t> </a:t>
            </a:r>
            <a:r>
              <a:rPr lang="en-GB" sz="2700"/>
              <a:t>паузира програм или га, у комбинацији са тастером CTRL, зауставља</a:t>
            </a:r>
            <a:endParaRPr lang="sr-Latn-CS" sz="27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93128-12D3-40AA-B427-90EF2C38A273}" type="slidenum">
              <a:rPr lang="en-US"/>
              <a:pPr/>
              <a:t>44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Савети за безбедно коришћење тастатуре</a:t>
            </a:r>
            <a:endParaRPr lang="sr-Latn-CS" sz="3600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000"/>
              <a:t>Поставите тастатуру на ниво лактова. Надлактице треба да буду опуштене са стране тела</a:t>
            </a:r>
          </a:p>
          <a:p>
            <a:pPr>
              <a:lnSpc>
                <a:spcPct val="95000"/>
              </a:lnSpc>
            </a:pPr>
            <a:r>
              <a:rPr lang="en-GB" sz="2000"/>
              <a:t>Центрирајте тастатуру пред собом. Ако тастатура има нумерички део, можете користити размакницу као тачку центрирања</a:t>
            </a:r>
          </a:p>
          <a:p>
            <a:pPr>
              <a:lnSpc>
                <a:spcPct val="95000"/>
              </a:lnSpc>
            </a:pPr>
            <a:r>
              <a:rPr lang="en-GB" sz="2000"/>
              <a:t>Куцајте тако да вам руке и лактови лебде изнад тастатуре да бисте могли да користите целу руку за досезање удаљених тастера уместо да истежете прсте</a:t>
            </a:r>
          </a:p>
          <a:p>
            <a:pPr>
              <a:lnSpc>
                <a:spcPct val="95000"/>
              </a:lnSpc>
            </a:pPr>
            <a:r>
              <a:rPr lang="en-GB" sz="2000"/>
              <a:t>Избегавајте ослањање дланова или зглобова на било који тип површине током куцања. Ако тастатура има наслон за шаку, користите га само током пауза у куцању</a:t>
            </a:r>
          </a:p>
          <a:p>
            <a:pPr>
              <a:lnSpc>
                <a:spcPct val="95000"/>
              </a:lnSpc>
            </a:pPr>
            <a:r>
              <a:rPr lang="en-GB" sz="2000"/>
              <a:t>Током куцања користите лагане ударце и исправите зглобове.</a:t>
            </a:r>
          </a:p>
          <a:p>
            <a:pPr>
              <a:lnSpc>
                <a:spcPct val="95000"/>
              </a:lnSpc>
            </a:pPr>
            <a:r>
              <a:rPr lang="en-GB" sz="2000"/>
              <a:t>Када не куцате, опустите руке и шаке</a:t>
            </a:r>
          </a:p>
          <a:p>
            <a:pPr>
              <a:lnSpc>
                <a:spcPct val="95000"/>
              </a:lnSpc>
            </a:pPr>
            <a:r>
              <a:rPr lang="en-GB" sz="2000"/>
              <a:t>Правите кратке паузе на сваких 15 до 20 минута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2945-F322-4D40-AF29-50FC5EFE4FA1}" type="slidenum">
              <a:rPr lang="en-US"/>
              <a:pPr/>
              <a:t>45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дугмета „Напајање“ у „</a:t>
            </a:r>
            <a:r>
              <a:rPr lang="sr-Latn-CS" sz="3600"/>
              <a:t>Start</a:t>
            </a:r>
            <a:r>
              <a:rPr lang="en-US" sz="3600"/>
              <a:t>“ менију</a:t>
            </a:r>
            <a:endParaRPr lang="sr-Latn-CS" sz="3600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искључили рачунар, кликните на дугме </a:t>
            </a:r>
            <a:r>
              <a:rPr lang="sr-Latn-CS" b="1"/>
              <a:t>Start</a:t>
            </a:r>
            <a:r>
              <a:rPr lang="en-GB"/>
              <a:t>, а затим кликните на дугме </a:t>
            </a:r>
            <a:r>
              <a:rPr lang="en-GB" b="1"/>
              <a:t>Напајање</a:t>
            </a:r>
            <a:r>
              <a:rPr lang="en-GB"/>
              <a:t> у доњем десном углу „Start“ менија</a:t>
            </a:r>
            <a:endParaRPr lang="sr-Cyrl-CS"/>
          </a:p>
          <a:p>
            <a:pPr>
              <a:buFontTx/>
              <a:buNone/>
            </a:pPr>
            <a:r>
              <a:rPr lang="en-GB"/>
              <a:t>  </a:t>
            </a:r>
            <a:r>
              <a:rPr lang="sr-Cyrl-CS"/>
              <a:t>    </a:t>
            </a:r>
          </a:p>
          <a:p>
            <a:pPr>
              <a:buFontTx/>
              <a:buNone/>
            </a:pPr>
            <a:endParaRPr lang="sr-Cyrl-CS"/>
          </a:p>
          <a:p>
            <a:pPr>
              <a:buFontTx/>
              <a:buNone/>
            </a:pPr>
            <a:r>
              <a:rPr lang="en-GB" i="1"/>
              <a:t>Дугме „Напајање“ (стање спавања)</a:t>
            </a:r>
            <a:endParaRPr lang="sr-Latn-CS" i="1"/>
          </a:p>
        </p:txBody>
      </p:sp>
      <p:pic>
        <p:nvPicPr>
          <p:cNvPr id="879620" name="pageContainer0_ID0EYAAC" descr="Slika dugmeta „Napajanje“ kada je spremno da postavi računar u stanje spavan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7425" y="3827463"/>
            <a:ext cx="16351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A1EB-51BE-444E-8C45-91F907E308DA}" type="slidenum">
              <a:rPr lang="en-US"/>
              <a:pPr/>
              <a:t>46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Због чега дугме „Напајање" код вас можда изгледа другачије</a:t>
            </a:r>
            <a:endParaRPr lang="sr-Latn-CS" sz="3600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i="1"/>
              <a:t>       </a:t>
            </a:r>
          </a:p>
          <a:p>
            <a:pPr algn="ctr">
              <a:buFontTx/>
              <a:buNone/>
            </a:pPr>
            <a:r>
              <a:rPr lang="en-GB" i="1"/>
              <a:t>Дугме „Напајање“ (искључивање)</a:t>
            </a:r>
            <a:r>
              <a:rPr lang="sr-Latn-CS"/>
              <a:t> </a:t>
            </a:r>
            <a:endParaRPr lang="sr-Cyrl-CS"/>
          </a:p>
          <a:p>
            <a:pPr>
              <a:buFontTx/>
              <a:buNone/>
            </a:pPr>
            <a:endParaRPr lang="sr-Cyrl-CS"/>
          </a:p>
          <a:p>
            <a:pPr>
              <a:buFontTx/>
              <a:buNone/>
            </a:pPr>
            <a:endParaRPr lang="sr-Cyrl-CS" i="1"/>
          </a:p>
          <a:p>
            <a:pPr>
              <a:buFontTx/>
              <a:buNone/>
            </a:pPr>
            <a:endParaRPr lang="sr-Cyrl-CS" i="1"/>
          </a:p>
          <a:p>
            <a:pPr algn="ctr">
              <a:buFontTx/>
              <a:buNone/>
            </a:pPr>
            <a:r>
              <a:rPr lang="en-GB" i="1"/>
              <a:t>Дугме „Напајање“ (инсталирање исправки и искључивање)</a:t>
            </a:r>
            <a:endParaRPr lang="sr-Latn-CS" i="1"/>
          </a:p>
        </p:txBody>
      </p:sp>
      <p:pic>
        <p:nvPicPr>
          <p:cNvPr id="881668" name="pageContainer0_ID0ECDAC" descr="Slika dugmeta „Napajanje“ kada je spremno da isključi račun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7263" y="1474788"/>
            <a:ext cx="1584325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1669" name="pageContainer0_ID0E2IAC" descr="Slika dugmeta „Napajanje“ kada je spremno da instalira ispravke i da zatim isključi račun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1513" y="3411538"/>
            <a:ext cx="17430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6741-F081-40BF-BCED-D02F185C39B6}" type="slidenum">
              <a:rPr lang="en-US"/>
              <a:pPr/>
              <a:t>47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Када искључити рачунар</a:t>
            </a:r>
            <a:endParaRPr lang="sr-Latn-CS"/>
          </a:p>
        </p:txBody>
      </p:sp>
      <p:pic>
        <p:nvPicPr>
          <p:cNvPr id="883715" name="pageContainer0_ID0E6LAC" descr="Slika dugmeta „Zaključaj“ sa proširenim menijem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82663" y="1584325"/>
            <a:ext cx="7218362" cy="45910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E21E-D48A-43AE-9D57-72325EF01D7C}" type="slidenum">
              <a:rPr lang="en-US"/>
              <a:pPr/>
              <a:t>48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USB кабл</a:t>
            </a:r>
            <a:r>
              <a:rPr lang="sr-Latn-CS"/>
              <a:t> </a:t>
            </a:r>
          </a:p>
        </p:txBody>
      </p:sp>
      <p:pic>
        <p:nvPicPr>
          <p:cNvPr id="885763" name="pageContainer0_ID0E2MAC" descr="Slika USB kabl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58863" y="1968500"/>
            <a:ext cx="6207125" cy="349408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357-76AA-4ADE-B456-4B8A38F51027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Лаптоп рачунар</a:t>
            </a:r>
            <a:endParaRPr lang="sr-Latn-CS" i="1"/>
          </a:p>
        </p:txBody>
      </p:sp>
      <p:pic>
        <p:nvPicPr>
          <p:cNvPr id="797699" name="pageContainer0_ID0EYDAC" descr="Slika laptop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5938" y="1462088"/>
            <a:ext cx="5237162" cy="486568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D3F4-3CCA-4AC7-8CFB-97AF69C65760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Ручни рачунар</a:t>
            </a:r>
            <a:r>
              <a:rPr lang="sr-Latn-CS"/>
              <a:t> </a:t>
            </a:r>
          </a:p>
        </p:txBody>
      </p:sp>
      <p:pic>
        <p:nvPicPr>
          <p:cNvPr id="799747" name="pageContainer0_ID0E3EAC" descr="Slika ruč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16263" y="1552575"/>
            <a:ext cx="3167062" cy="464978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53EB-A4AE-452A-A0C3-21EE5DF4B64D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Tabлет рачунар</a:t>
            </a:r>
            <a:r>
              <a:rPr lang="sr-Latn-CS"/>
              <a:t> </a:t>
            </a:r>
          </a:p>
        </p:txBody>
      </p:sp>
      <p:pic>
        <p:nvPicPr>
          <p:cNvPr id="801795" name="pageContainer0_ID0EDGAC" descr="Slika Tablet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6475" y="1839913"/>
            <a:ext cx="7126288" cy="41973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F85-B639-4885-AD8D-52E95442F00E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може да се ради на рачунарима?</a:t>
            </a:r>
            <a:endParaRPr lang="sr-Latn-CS" sz="3600"/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На радном месту многи људи користе рачунаре за бележење, анализу података, истраживања и управљање пројектима</a:t>
            </a:r>
            <a:endParaRPr lang="sr-Latn-CS" sz="2800"/>
          </a:p>
          <a:p>
            <a:r>
              <a:rPr lang="en-GB" sz="2800"/>
              <a:t>Код куће можете да их користите за проналажење информација, складиштење слика и музике, вођење финансија, играње игара и комуникацију</a:t>
            </a:r>
          </a:p>
          <a:p>
            <a:r>
              <a:rPr lang="en-GB" sz="2800"/>
              <a:t>Рачунар можете да користите за повезивање са </a:t>
            </a:r>
            <a:r>
              <a:rPr lang="en-GB" sz="2800" i="1"/>
              <a:t>Интернетом</a:t>
            </a:r>
            <a:r>
              <a:rPr lang="en-GB" sz="2800"/>
              <a:t>, мрежом која повезује рачунаре широм света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Базичне вештине у информатици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1D96-D2B9-4801-B5CE-D7951FF6D664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В</a:t>
            </a:r>
            <a:r>
              <a:rPr lang="en-GB"/>
              <a:t>еб</a:t>
            </a:r>
            <a:endParaRPr lang="sr-Latn-CS"/>
          </a:p>
        </p:txBody>
      </p:sp>
      <p:pic>
        <p:nvPicPr>
          <p:cNvPr id="805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l="694" t="18782" b="6633"/>
          <a:stretch>
            <a:fillRect/>
          </a:stretch>
        </p:blipFill>
        <p:spPr>
          <a:xfrm>
            <a:off x="1330325" y="1409700"/>
            <a:ext cx="6586538" cy="4940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149</TotalTime>
  <Words>5267</Words>
  <Application>Microsoft Office PowerPoint</Application>
  <PresentationFormat>On-screen Show (4:3)</PresentationFormat>
  <Paragraphs>365</Paragraphs>
  <Slides>48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FIT slajd predavanja</vt:lpstr>
      <vt:lpstr>Document</vt:lpstr>
      <vt:lpstr>      УВОД У РАЧУНАРЕ</vt:lpstr>
      <vt:lpstr>Шта су рачунари?</vt:lpstr>
      <vt:lpstr>Врсте рачунара</vt:lpstr>
      <vt:lpstr>Стони рачунар</vt:lpstr>
      <vt:lpstr>Лаптоп рачунар</vt:lpstr>
      <vt:lpstr>Ручни рачунар </vt:lpstr>
      <vt:lpstr>Tabлет рачунар </vt:lpstr>
      <vt:lpstr>Шта може да се ради на рачунарима?</vt:lpstr>
      <vt:lpstr>Веб</vt:lpstr>
      <vt:lpstr>Е‑пошта</vt:lpstr>
      <vt:lpstr>Систем стоног рачунара</vt:lpstr>
      <vt:lpstr>Системска јединица</vt:lpstr>
      <vt:lpstr>Јединица чврстог диска</vt:lpstr>
      <vt:lpstr>CD или DVD</vt:lpstr>
      <vt:lpstr>Дискетна јединица</vt:lpstr>
      <vt:lpstr>USB флеш меморија</vt:lpstr>
      <vt:lpstr>Миш</vt:lpstr>
      <vt:lpstr>Миш</vt:lpstr>
      <vt:lpstr>Тастатура</vt:lpstr>
      <vt:lpstr>LCD монитор и CRT монитор</vt:lpstr>
      <vt:lpstr>Инк јет штампач и Ласерски штампач</vt:lpstr>
      <vt:lpstr>Звучници</vt:lpstr>
      <vt:lpstr>Модем</vt:lpstr>
      <vt:lpstr>Основни делови миша</vt:lpstr>
      <vt:lpstr>Држање и померање миша</vt:lpstr>
      <vt:lpstr>Постављање показивача, клик и превлачење</vt:lpstr>
      <vt:lpstr>Клик (једноструки)</vt:lpstr>
      <vt:lpstr>Двоструки клик</vt:lpstr>
      <vt:lpstr>Клик десним тастером</vt:lpstr>
      <vt:lpstr>Превлачење</vt:lpstr>
      <vt:lpstr>Коришћење точкића за померање</vt:lpstr>
      <vt:lpstr>Савети за безбедно коришћење миша</vt:lpstr>
      <vt:lpstr>Како су тастери тастатуре организовани</vt:lpstr>
      <vt:lpstr>Како су тастери распоређени на тастатури</vt:lpstr>
      <vt:lpstr>Куцање текста</vt:lpstr>
      <vt:lpstr>Куцање текста</vt:lpstr>
      <vt:lpstr>Коришћење пречица на тастатури</vt:lpstr>
      <vt:lpstr>Проналажење програмских пречица</vt:lpstr>
      <vt:lpstr>Избор менија, команди и опција</vt:lpstr>
      <vt:lpstr>Корисне пречице</vt:lpstr>
      <vt:lpstr>Коришћење тастера за навигацију</vt:lpstr>
      <vt:lpstr>Коришћење нумеричке тастатуре</vt:lpstr>
      <vt:lpstr>PRINT SCREEN, SCROLL LOCK и PAUSE/BREAK </vt:lpstr>
      <vt:lpstr>Савети за безбедно коришћење тастатуре</vt:lpstr>
      <vt:lpstr>Коришћење дугмета „Напајање“ у „Start“ менију</vt:lpstr>
      <vt:lpstr>Због чега дугме „Напајање" код вас можда изгледа другачије</vt:lpstr>
      <vt:lpstr>Када искључити рачунар</vt:lpstr>
      <vt:lpstr>USB кабл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161</cp:revision>
  <dcterms:created xsi:type="dcterms:W3CDTF">2006-09-26T20:52:51Z</dcterms:created>
  <dcterms:modified xsi:type="dcterms:W3CDTF">2018-10-30T13:02:21Z</dcterms:modified>
</cp:coreProperties>
</file>